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6E8EA-2FA8-C7FA-D8FE-54EC1A891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697DD2-7031-810E-9E6A-10F05739E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94262E-8828-E104-FB29-9FADA48D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61B2F8-EC1C-29CB-A93C-325718897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FBA9E7-FE18-704E-62D9-39D000F4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96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FC6EA-4711-383D-690C-755EBB06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8AC2E7-1250-17CF-3B32-FA2D2DFD0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7B8F2F-C443-BBAC-9C58-EA6C04ED8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4BBB89-0C4F-34E0-3095-238338F0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E5C592-B80F-B04D-394B-C489FB63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97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2BA45-2A9B-B54C-5E25-16F7BE3A0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4A9F57-49C9-4920-7771-23A95BEE1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873205-97EC-618A-2A53-1B3D77B1F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C828C6-85F7-68F4-6244-70B55FCFE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EE293B-534E-BC71-6AB6-6A0D1934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92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2AC0A-F7D4-E877-C4C6-91066F1E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23359E-74ED-990C-FEF3-3BBC66141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07502E-619B-3AF4-DB6A-543EEA737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5F320B-21C4-E6F5-E034-3EAD42AA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13EEBA-E4BE-8C92-8669-A16ED325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D97809-71BF-3762-125E-7A7754A7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96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A5A0D-B9A5-9E78-6C22-7A05EB585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4C9089-57FB-7761-70BD-A8CA0D293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898589-E99F-5C24-A70F-686C6DCDB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D6845F-9F01-BDD5-0F4E-CC286D89B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CD9EFD-93A9-034A-AD5E-0A14110FE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C2A359-1A87-5640-C31B-5F4CF15A2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6DFBDE-1F34-1ED1-F5AD-65DFF8CB0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9D5450-7EDC-8638-6B9F-53100F347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69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0FB56-92AF-9511-A228-23B7043A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632CAC-0E9D-8D26-78A0-CA954428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471B3B-5596-1C57-48A2-AF840CA2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2B074C-DDCC-DC9E-4672-FEEBEB63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8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9A22F4-EFD1-8D38-8C7C-A5531BD01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5A425A-B99D-19CC-7F5A-4159DFF26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45C7E0-BFB6-0D63-9C40-F8A5310A8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16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3A6C8-2016-ED73-CD88-E791B0BF1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4FA1DA-C926-098B-76B7-F0B0B5559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8B98F9-DDE2-24D8-6A23-276C0B70A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322C4A-03A1-CDBD-BA4D-6C4C64AB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8F57E0-0E08-D8CD-B418-0F47F4DA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E95374-A160-E7E5-9D06-2C626748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5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0345F-E076-5178-3087-A8E4864C7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7E6785-FF8E-A1DC-140C-16CDA3366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C86FD3-2895-96D8-212A-2681BBAF3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35C566-F63C-AA0C-6C8D-A5254751E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E36FC0-7D91-713C-A0A1-3BBA78753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04FF00-7F65-CF4A-CEF9-BF8447C8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8E5D7-6B28-44F8-FA96-37896B0F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5279AD-31AE-DE61-BF81-FF41486D3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30E907-3935-0E30-DBF3-B87E8E1D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C40DC-722D-18CB-3616-6A597950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1B3B5A-8FCC-F51D-E700-606B4342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5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86DAD2F-E243-8322-E2C6-AA2A30BD7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DA360C-24BE-311F-9F52-C24150E36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D3ADA8-BA02-65C6-1B83-3DF947010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C8A302-C35D-5A2E-32FF-5A29C436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BD1707-C15C-F113-EFFC-1F98BE791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3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5921D-1778-FB39-8528-66BC0FBDA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B8ECB-2DA2-64AC-8EFB-2486F64EE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B4197B-0C55-A6E5-8AC5-325D6456C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D24F0-BB87-4653-86C4-9C317C73FFB3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4B1FA7-1C1F-47F5-BBDC-58787336B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43399-8813-44D6-73CC-8483753A6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4FE0E-DFFE-4019-A6D4-AB488A90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47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7301FE-89E3-F5D6-A26A-FC99D4072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8FA1E0-E7E1-D0E6-0F00-9615E4BD8244}"/>
              </a:ext>
            </a:extLst>
          </p:cNvPr>
          <p:cNvSpPr txBox="1"/>
          <p:nvPr/>
        </p:nvSpPr>
        <p:spPr>
          <a:xfrm>
            <a:off x="1518465" y="2092752"/>
            <a:ext cx="91550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>
                <a:latin typeface="Ink Free" panose="03080402000500000000" pitchFamily="66" charset="0"/>
              </a:rPr>
              <a:t>Технология: </a:t>
            </a:r>
          </a:p>
          <a:p>
            <a:pPr algn="ctr"/>
            <a:r>
              <a:rPr lang="ru-RU" sz="5400" dirty="0">
                <a:latin typeface="Ink Free" panose="03080402000500000000" pitchFamily="66" charset="0"/>
              </a:rPr>
              <a:t>«Педагогических мастерских».</a:t>
            </a:r>
          </a:p>
        </p:txBody>
      </p:sp>
    </p:spTree>
    <p:extLst>
      <p:ext uri="{BB962C8B-B14F-4D97-AF65-F5344CB8AC3E}">
        <p14:creationId xmlns:p14="http://schemas.microsoft.com/office/powerpoint/2010/main" val="1764592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40951-74A4-4212-701A-F0FD045E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872" y="-68508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Ключевые принципы: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1B1D735-4275-32D9-CF02-9CAFE1803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712968"/>
              </p:ext>
            </p:extLst>
          </p:nvPr>
        </p:nvGraphicFramePr>
        <p:xfrm>
          <a:off x="300872" y="895546"/>
          <a:ext cx="11501487" cy="557707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709068">
                  <a:extLst>
                    <a:ext uri="{9D8B030D-6E8A-4147-A177-3AD203B41FA5}">
                      <a16:colId xmlns:a16="http://schemas.microsoft.com/office/drawing/2014/main" val="4181582418"/>
                    </a:ext>
                  </a:extLst>
                </a:gridCol>
                <a:gridCol w="8792419">
                  <a:extLst>
                    <a:ext uri="{9D8B030D-6E8A-4147-A177-3AD203B41FA5}">
                      <a16:colId xmlns:a16="http://schemas.microsoft.com/office/drawing/2014/main" val="239228111"/>
                    </a:ext>
                  </a:extLst>
                </a:gridCol>
              </a:tblGrid>
              <a:tr h="10138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b="1" dirty="0"/>
                        <a:t>1. Равенство всех участников:</a:t>
                      </a:r>
                      <a:r>
                        <a:rPr lang="ru-RU" sz="20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Мастер (педагог) выступает наравне с учениками, он не диктует истину, а организует пространство для поиска.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24406"/>
                  </a:ext>
                </a:extLst>
              </a:tr>
              <a:tr h="136588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b="1" dirty="0"/>
                        <a:t>2. Отсутствие оценки и критики:</a:t>
                      </a:r>
                      <a:r>
                        <a:rPr lang="ru-RU" sz="20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процессе работы нет официального оценивания или соревнования, что создает атмосферу доверия и сотворчества. (хотя критерии оценивания если нужно можно создать под каждую мастерскую индивидуально).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543637"/>
                  </a:ext>
                </a:extLst>
              </a:tr>
              <a:tr h="76302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b="1" dirty="0"/>
                        <a:t>3. Право на ошибку:</a:t>
                      </a:r>
                      <a:r>
                        <a:rPr lang="ru-RU" sz="20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Каждый участник может предлагать свои варианты решения без страха ошибиться.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162928"/>
                  </a:ext>
                </a:extLst>
              </a:tr>
              <a:tr h="10732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b="1" dirty="0"/>
                        <a:t>4. Приоритет процесса:</a:t>
                      </a:r>
                      <a:r>
                        <a:rPr lang="ru-RU" sz="20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Важен не столько итоговый результат, сколько сам путь познания, пережитые эмоции и открытия – в них рождаются знания.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199197"/>
                  </a:ext>
                </a:extLst>
              </a:tr>
              <a:tr h="11181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b="1" dirty="0"/>
                        <a:t>5. Универсальность: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Технологию можно применить на уроке, на классном часу, на родительском собрании.</a:t>
                      </a:r>
                    </a:p>
                    <a:p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674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46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C847B3-9976-E5DE-A85F-6686A5D04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32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EF5B0-8624-6FAB-E151-8E8C9621E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23" y="1225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Ink Free" panose="03080402000500000000" pitchFamily="66" charset="0"/>
              </a:rPr>
              <a:t>Педагогическая мастерская: «Контакт».</a:t>
            </a:r>
            <a:br>
              <a:rPr lang="ru-RU" dirty="0"/>
            </a:br>
            <a:endParaRPr lang="ru-RU" dirty="0"/>
          </a:p>
        </p:txBody>
      </p:sp>
      <p:pic>
        <p:nvPicPr>
          <p:cNvPr id="7" name="обама">
            <a:hlinkClick r:id="" action="ppaction://media"/>
            <a:extLst>
              <a:ext uri="{FF2B5EF4-FFF2-40B4-BE49-F238E27FC236}">
                <a16:creationId xmlns:a16="http://schemas.microsoft.com/office/drawing/2014/main" id="{D67ACB8A-21BF-B6DE-04A8-2BEBE607B8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9047" y="875933"/>
            <a:ext cx="11395015" cy="5859518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420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32927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E6955-F2C3-717F-900B-528BAB5D3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Индукция: создание проблемной ситуации или эмоционального настроя, который мотивирует к деятельности.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74FA81-735B-FB74-149A-F6D14C8CD17E}"/>
              </a:ext>
            </a:extLst>
          </p:cNvPr>
          <p:cNvSpPr txBox="1"/>
          <p:nvPr/>
        </p:nvSpPr>
        <p:spPr>
          <a:xfrm>
            <a:off x="157547" y="2141997"/>
            <a:ext cx="11876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 Попробуйте за 1 минуту расшифровать звук и текст на экране.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09FF324-6318-DE43-61BA-3AB1720A0989}"/>
              </a:ext>
            </a:extLst>
          </p:cNvPr>
          <p:cNvSpPr/>
          <p:nvPr/>
        </p:nvSpPr>
        <p:spPr>
          <a:xfrm>
            <a:off x="5109328" y="3107099"/>
            <a:ext cx="6523348" cy="261358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⌽⍑⟟⎎⍓</a:t>
            </a:r>
            <a:r>
              <a:rPr lang="ru-RU" sz="8800" dirty="0"/>
              <a:t>ь</a:t>
            </a:r>
          </a:p>
        </p:txBody>
      </p:sp>
      <p:pic>
        <p:nvPicPr>
          <p:cNvPr id="10" name="речь инопланетянина">
            <a:hlinkClick r:id="" action="ppaction://media"/>
            <a:extLst>
              <a:ext uri="{FF2B5EF4-FFF2-40B4-BE49-F238E27FC236}">
                <a16:creationId xmlns:a16="http://schemas.microsoft.com/office/drawing/2014/main" id="{E65199AB-04C2-8870-F105-37CB8A7F3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59533" y="3709496"/>
            <a:ext cx="1133737" cy="11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7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240A6-D991-DF98-2A59-3D00AC99E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64" y="346271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2.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Самоконструкция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— индивидуальное создание гипотезы, текста, рисунка или решения.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137194-DEF9-FDB5-D1DF-EA4B50F7A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63" y="1671834"/>
            <a:ext cx="11642103" cy="4839895"/>
          </a:xfrm>
        </p:spPr>
        <p:txBody>
          <a:bodyPr/>
          <a:lstStyle/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 Придумайте одного «инопланетного» ученика.</a:t>
            </a:r>
          </a:p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Дайте ему имя и запишите одну его «суперсилу» и одну «трудность, с чем у него сложности».</a:t>
            </a:r>
          </a:p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усвоения знаний</a:t>
            </a:r>
            <a:r>
              <a:rPr lang="ru-RU" dirty="0">
                <a:solidFill>
                  <a:srgbClr val="C00000"/>
                </a:solidFill>
              </a:rPr>
              <a:t>, </a:t>
            </a:r>
            <a:r>
              <a:rPr lang="ru-RU" dirty="0"/>
              <a:t>примеры: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/>
              <a:t>Он видит только ультрафиолет. </a:t>
            </a:r>
          </a:p>
          <a:p>
            <a:pPr marL="0" indent="0">
              <a:buNone/>
            </a:pPr>
            <a:r>
              <a:rPr lang="ru-RU" i="1" dirty="0"/>
              <a:t>Он общается запахами. </a:t>
            </a:r>
          </a:p>
          <a:p>
            <a:pPr marL="0" indent="0">
              <a:buNone/>
            </a:pPr>
            <a:r>
              <a:rPr lang="ru-RU" i="1" dirty="0"/>
              <a:t>Он засыпает, когда слышит громкий голос.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FCE631-D7BB-A9FA-9FEA-F81BE52EB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788" y="2835111"/>
            <a:ext cx="3947476" cy="394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02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543AF-9B38-DAF3-CB10-EA647D23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3.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Социоконструкция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— работа в малых группах, обсуждение идей и поиск общего решения.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AB3895-606B-D0D8-3D1B-F72224107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62" y="2548528"/>
            <a:ext cx="10794476" cy="290016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Задание: Представим, что эти существа оказались в одном классе. Как организовать их обучение? Давайте организуем два класса по три ученика.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Выработайте 2-3 универсальных правила работы с этими существами на уроке, которые подойдут им всем одновременно.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9361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0D7A0-07EE-ABA7-D56E-10D60F700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4. Социализация — выстраивание общей концепции, групповая работа обеспечивает интеграцию идей, вариантов, вопросов, проблем, оформление общего проекта, разработку модели, совместную корректировку гипотезы.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7AFA28-73E5-C7ED-B55C-9C236D137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945" y="2141537"/>
            <a:ext cx="10515600" cy="4351338"/>
          </a:xfrm>
        </p:spPr>
        <p:txBody>
          <a:bodyPr/>
          <a:lstStyle/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Оформите ваши правила на листе. Поместите ваших учеников в класс.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AEE23D-A643-C02F-4125-40DF7707D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86" y="2809973"/>
            <a:ext cx="4048027" cy="4048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905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4C004-A6BA-B668-AE1B-75A26DAE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5. Афиширование - предъявление результатов работы всем участникам мастерской.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44B22-2EDB-081C-720D-5CFA247F2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62740" cy="644198"/>
          </a:xfrm>
        </p:spPr>
        <p:txBody>
          <a:bodyPr/>
          <a:lstStyle/>
          <a:p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Представьте правила для ваших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4034078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8D631-48AC-678B-A6C0-D13C02AD2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52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6. Разрыв — момент осознания недостаточности прежних знаний и переход к новому пониманию проблемы.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812904-A77C-22AE-95D7-CE466C853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52" y="2099002"/>
            <a:ext cx="6750377" cy="4351338"/>
          </a:xfrm>
        </p:spPr>
        <p:txBody>
          <a:bodyPr/>
          <a:lstStyle/>
          <a:p>
            <a:r>
              <a:rPr lang="ru-RU" dirty="0"/>
              <a:t>А теперь посмотрите на свои портреты и правила. </a:t>
            </a:r>
          </a:p>
          <a:p>
            <a:r>
              <a:rPr lang="ru-RU" dirty="0"/>
              <a:t>Они похожи на ваших реальных учеников? </a:t>
            </a:r>
          </a:p>
          <a:p>
            <a:r>
              <a:rPr lang="ru-RU" dirty="0"/>
              <a:t>Какие из ваших "космических" правил вы могли бы внедрить уже завтра в вашем классе?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DCCFBD-0E15-2D02-D5C2-0667CBC72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27" y="2527169"/>
            <a:ext cx="4170575" cy="41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80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06BB42-C816-EFA2-E7D6-4F1DBAE68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7. Рефлексия — анализ собственных чувств, мыслей и достижений в конце занятия.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50667-52AE-C1CA-D29F-DFF1F3E97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Напишите на карточках одно слово-открытие, которое вы сегодня совершили в мастерской.</a:t>
            </a:r>
          </a:p>
        </p:txBody>
      </p:sp>
    </p:spTree>
    <p:extLst>
      <p:ext uri="{BB962C8B-B14F-4D97-AF65-F5344CB8AC3E}">
        <p14:creationId xmlns:p14="http://schemas.microsoft.com/office/powerpoint/2010/main" val="796969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434</Words>
  <Application>Microsoft Office PowerPoint</Application>
  <PresentationFormat>Широкоэкранный</PresentationFormat>
  <Paragraphs>39</Paragraphs>
  <Slides>11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</vt:lpstr>
      <vt:lpstr>Ink Free</vt:lpstr>
      <vt:lpstr>Тема Office</vt:lpstr>
      <vt:lpstr>Презентация PowerPoint</vt:lpstr>
      <vt:lpstr>Ключевые принципы:</vt:lpstr>
      <vt:lpstr>Презентация PowerPoint</vt:lpstr>
      <vt:lpstr>Педагогическая мастерская: «Контакт». </vt:lpstr>
      <vt:lpstr>1. Индукция: создание проблемной ситуации или эмоционального настроя, который мотивирует к деятельности.</vt:lpstr>
      <vt:lpstr>2. Самоконструкция — индивидуальное создание гипотезы, текста, рисунка или решения.</vt:lpstr>
      <vt:lpstr>3. Социоконструкция — работа в малых группах, обсуждение идей и поиск общего решения.</vt:lpstr>
      <vt:lpstr>4. Социализация — выстраивание общей концепции, групповая работа обеспечивает интеграцию идей, вариантов, вопросов, проблем, оформление общего проекта, разработку модели, совместную корректировку гипотезы.</vt:lpstr>
      <vt:lpstr>5. Афиширование - предъявление результатов работы всем участникам мастерской.</vt:lpstr>
      <vt:lpstr>6. Разрыв — момент осознания недостаточности прежних знаний и переход к новому пониманию проблемы. </vt:lpstr>
      <vt:lpstr>7. Рефлексия — анализ собственных чувств, мыслей и достижений в конце занятия.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Елена Незамутдинова</dc:creator>
  <cp:lastModifiedBy>Рустам</cp:lastModifiedBy>
  <cp:revision>2</cp:revision>
  <dcterms:created xsi:type="dcterms:W3CDTF">2026-02-24T12:30:37Z</dcterms:created>
  <dcterms:modified xsi:type="dcterms:W3CDTF">2026-02-24T23:19:10Z</dcterms:modified>
</cp:coreProperties>
</file>